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0"/>
  </p:notesMasterIdLst>
  <p:sldIdLst>
    <p:sldId id="441" r:id="rId2"/>
    <p:sldId id="685" r:id="rId3"/>
    <p:sldId id="699" r:id="rId4"/>
    <p:sldId id="702" r:id="rId5"/>
    <p:sldId id="657" r:id="rId6"/>
    <p:sldId id="700" r:id="rId7"/>
    <p:sldId id="701" r:id="rId8"/>
    <p:sldId id="430" r:id="rId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79C2231F-8421-4383-948C-70E6D374CBD2}" type="datetimeFigureOut">
              <a:rPr lang="en-US" smtClean="0"/>
              <a:t>3/14/24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5B51DADA-706D-43A5-938F-717A3A5139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27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8913" y="1182688"/>
            <a:ext cx="4248150" cy="3187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6740">
              <a:defRPr/>
            </a:pPr>
            <a:fld id="{51FA003C-ACE2-4EF7-AF62-71758D32E637}" type="slidenum">
              <a:rPr lang="bg-BG">
                <a:solidFill>
                  <a:prstClr val="black"/>
                </a:solidFill>
                <a:latin typeface="Calibri" panose="020F0502020204030204"/>
              </a:rPr>
              <a:pPr defTabSz="726740">
                <a:defRPr/>
              </a:pPr>
              <a:t>1</a:t>
            </a:fld>
            <a:endParaRPr lang="bg-B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668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44638" y="1220788"/>
            <a:ext cx="4389437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53958">
              <a:defRPr/>
            </a:pPr>
            <a:fld id="{51FA003C-ACE2-4EF7-AF62-71758D32E637}" type="slidenum">
              <a:rPr lang="bg-BG">
                <a:solidFill>
                  <a:prstClr val="black"/>
                </a:solidFill>
                <a:latin typeface="Calibri" panose="020F0502020204030204"/>
              </a:rPr>
              <a:pPr defTabSz="753958">
                <a:defRPr/>
              </a:pPr>
              <a:t>2</a:t>
            </a:fld>
            <a:endParaRPr lang="bg-B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2376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44638" y="1220788"/>
            <a:ext cx="4389437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53958">
              <a:defRPr/>
            </a:pPr>
            <a:fld id="{51FA003C-ACE2-4EF7-AF62-71758D32E637}" type="slidenum">
              <a:rPr lang="bg-BG">
                <a:solidFill>
                  <a:prstClr val="black"/>
                </a:solidFill>
                <a:latin typeface="Calibri" panose="020F0502020204030204"/>
              </a:rPr>
              <a:pPr defTabSz="753958">
                <a:defRPr/>
              </a:pPr>
              <a:t>3</a:t>
            </a:fld>
            <a:endParaRPr lang="bg-B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795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44638" y="1220788"/>
            <a:ext cx="4389437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53958">
              <a:defRPr/>
            </a:pPr>
            <a:fld id="{51FA003C-ACE2-4EF7-AF62-71758D32E637}" type="slidenum">
              <a:rPr lang="bg-BG">
                <a:solidFill>
                  <a:prstClr val="black"/>
                </a:solidFill>
                <a:latin typeface="Calibri" panose="020F0502020204030204"/>
              </a:rPr>
              <a:pPr defTabSz="753958">
                <a:defRPr/>
              </a:pPr>
              <a:t>4</a:t>
            </a:fld>
            <a:endParaRPr lang="bg-B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279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8913" y="1182688"/>
            <a:ext cx="4248150" cy="3187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6740">
              <a:defRPr/>
            </a:pPr>
            <a:fld id="{51FA003C-ACE2-4EF7-AF62-71758D32E637}" type="slidenum">
              <a:rPr lang="bg-BG">
                <a:solidFill>
                  <a:prstClr val="black"/>
                </a:solidFill>
                <a:latin typeface="Calibri" panose="020F0502020204030204"/>
              </a:rPr>
              <a:pPr defTabSz="726740">
                <a:defRPr/>
              </a:pPr>
              <a:t>5</a:t>
            </a:fld>
            <a:endParaRPr lang="bg-B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5239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44638" y="1220788"/>
            <a:ext cx="4389437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53958">
              <a:defRPr/>
            </a:pPr>
            <a:fld id="{51FA003C-ACE2-4EF7-AF62-71758D32E637}" type="slidenum">
              <a:rPr lang="bg-BG">
                <a:solidFill>
                  <a:prstClr val="black"/>
                </a:solidFill>
                <a:latin typeface="Calibri" panose="020F0502020204030204"/>
              </a:rPr>
              <a:pPr defTabSz="753958">
                <a:defRPr/>
              </a:pPr>
              <a:t>6</a:t>
            </a:fld>
            <a:endParaRPr lang="bg-B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706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8913" y="1182688"/>
            <a:ext cx="4248150" cy="3187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6740">
              <a:defRPr/>
            </a:pPr>
            <a:fld id="{51FA003C-ACE2-4EF7-AF62-71758D32E637}" type="slidenum">
              <a:rPr lang="bg-BG">
                <a:solidFill>
                  <a:prstClr val="black"/>
                </a:solidFill>
                <a:latin typeface="Calibri" panose="020F0502020204030204"/>
              </a:rPr>
              <a:pPr defTabSz="726740">
                <a:defRPr/>
              </a:pPr>
              <a:t>7</a:t>
            </a:fld>
            <a:endParaRPr lang="bg-B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4820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8913" y="1182688"/>
            <a:ext cx="4248150" cy="3187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20">
              <a:defRPr/>
            </a:pPr>
            <a:endParaRPr lang="bg-BG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6740">
              <a:defRPr/>
            </a:pPr>
            <a:fld id="{51FA003C-ACE2-4EF7-AF62-71758D32E637}" type="slidenum">
              <a:rPr lang="bg-BG">
                <a:solidFill>
                  <a:prstClr val="black"/>
                </a:solidFill>
                <a:latin typeface="Calibri" panose="020F0502020204030204"/>
              </a:rPr>
              <a:pPr defTabSz="726740">
                <a:defRPr/>
              </a:pPr>
              <a:t>8</a:t>
            </a:fld>
            <a:endParaRPr lang="bg-B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517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790" y="6471624"/>
            <a:ext cx="472950" cy="275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9E2F35B-BDBD-4AA9-A30C-B9A65E4CB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4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12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ounded Rectangle 4"/>
          <p:cNvSpPr/>
          <p:nvPr userDrawn="1"/>
        </p:nvSpPr>
        <p:spPr>
          <a:xfrm>
            <a:off x="4251600" y="850393"/>
            <a:ext cx="640800" cy="5486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1404">
              <a:solidFill>
                <a:schemeClr val="accent2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911400"/>
            <a:ext cx="7886701" cy="2624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bg-BG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790" y="6471624"/>
            <a:ext cx="472950" cy="275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9E2F35B-BDBD-4AA9-A30C-B9A65E4CB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6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790" y="6471624"/>
            <a:ext cx="472950" cy="275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9E2F35B-BDBD-4AA9-A30C-B9A65E4CB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4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627723" y="6508966"/>
            <a:ext cx="361150" cy="20019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1404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790" y="6471624"/>
            <a:ext cx="472950" cy="275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9E2F35B-BDBD-4AA9-A30C-B9A65E4CB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1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C70DCB-1DB4-E7EC-FC08-D773BFCE1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88"/>
          <a:stretch/>
        </p:blipFill>
        <p:spPr>
          <a:xfrm>
            <a:off x="-28383" y="0"/>
            <a:ext cx="9172383" cy="612524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2F35B-BDBD-4AA9-A30C-B9A65E4CB5D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C79938F-6721-2437-DC31-579BB7702AAB}"/>
              </a:ext>
            </a:extLst>
          </p:cNvPr>
          <p:cNvSpPr txBox="1">
            <a:spLocks/>
          </p:cNvSpPr>
          <p:nvPr/>
        </p:nvSpPr>
        <p:spPr>
          <a:xfrm>
            <a:off x="857506" y="3063253"/>
            <a:ext cx="7886700" cy="4272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0" i="0" u="none" strike="noStrike" kern="120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ound Same Side Corner Rectangle 31">
            <a:extLst>
              <a:ext uri="{FF2B5EF4-FFF2-40B4-BE49-F238E27FC236}">
                <a16:creationId xmlns:a16="http://schemas.microsoft.com/office/drawing/2014/main" id="{E7102486-CB11-6ED4-CB59-DF286652437F}"/>
              </a:ext>
            </a:extLst>
          </p:cNvPr>
          <p:cNvSpPr/>
          <p:nvPr/>
        </p:nvSpPr>
        <p:spPr>
          <a:xfrm rot="5400000">
            <a:off x="3164274" y="-3082139"/>
            <a:ext cx="1846790" cy="823210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404" b="0" i="0" u="none" strike="noStrike" kern="1200" cap="none" spc="0" normalizeH="0" baseline="0" noProof="0">
              <a:ln>
                <a:noFill/>
              </a:ln>
              <a:solidFill>
                <a:srgbClr val="297F9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DE1764-D29B-4505-7A85-2F32F7367779}"/>
              </a:ext>
            </a:extLst>
          </p:cNvPr>
          <p:cNvSpPr/>
          <p:nvPr/>
        </p:nvSpPr>
        <p:spPr>
          <a:xfrm>
            <a:off x="-215660" y="331117"/>
            <a:ext cx="84193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RED BANK RIVERCENTER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RED BANK PARKLET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CORNER OF MONMOUTH STREET AND BROAD STREET</a:t>
            </a: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DC809-D534-8F50-6470-0989866D5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88" y="5160583"/>
            <a:ext cx="1191771" cy="964659"/>
          </a:xfrm>
          <a:prstGeom prst="rect">
            <a:avLst/>
          </a:prstGeom>
        </p:spPr>
      </p:pic>
      <p:pic>
        <p:nvPicPr>
          <p:cNvPr id="6" name="Picture 5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F4BA13D-CA0F-311F-9778-EF13437C2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11" y="3726212"/>
            <a:ext cx="3627777" cy="362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3729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8660" y="-10632"/>
            <a:ext cx="9162660" cy="1330474"/>
            <a:chOff x="-18659" y="-10632"/>
            <a:chExt cx="9155910" cy="1346452"/>
          </a:xfrm>
          <a:solidFill>
            <a:schemeClr val="accent3"/>
          </a:solidFill>
        </p:grpSpPr>
        <p:sp>
          <p:nvSpPr>
            <p:cNvPr id="2" name="Rectangle 1"/>
            <p:cNvSpPr/>
            <p:nvPr/>
          </p:nvSpPr>
          <p:spPr>
            <a:xfrm>
              <a:off x="-18659" y="-10632"/>
              <a:ext cx="9155910" cy="13464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404" b="0" i="0" u="none" strike="noStrike" kern="1200" cap="none" spc="0" normalizeH="0" baseline="0" noProof="0">
                <a:ln>
                  <a:noFill/>
                </a:ln>
                <a:solidFill>
                  <a:srgbClr val="297F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itle 2"/>
            <p:cNvSpPr txBox="1">
              <a:spLocks/>
            </p:cNvSpPr>
            <p:nvPr/>
          </p:nvSpPr>
          <p:spPr>
            <a:xfrm>
              <a:off x="-18659" y="467412"/>
              <a:ext cx="9142413" cy="472155"/>
            </a:xfrm>
            <a:prstGeom prst="rect">
              <a:avLst/>
            </a:prstGeom>
            <a:grpFill/>
          </p:spPr>
          <p:txBody>
            <a:bodyPr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AFAFA"/>
                  </a:solidFill>
                  <a:latin typeface="Calibri" panose="020F0502020204030204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WHAT IS A PARKLET?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2F35B-BDBD-4AA9-A30C-B9A65E4CB5D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F1AA4C-C2BD-10E3-B86D-4B4A2DE8DA6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3166D-30EA-DE2A-B18D-2ECA47E0346F}"/>
              </a:ext>
            </a:extLst>
          </p:cNvPr>
          <p:cNvSpPr txBox="1"/>
          <p:nvPr/>
        </p:nvSpPr>
        <p:spPr>
          <a:xfrm>
            <a:off x="9331" y="1215050"/>
            <a:ext cx="9162661" cy="346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Parklet is a small public space that converts part of a street or parking area into a pedestrian-friendly environment.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Designed to provide additional seating, greenery, and recreational space in urban areas.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Benefits: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Enhances walkability and pedestrian experience.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Encourages social interaction and community engagement.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Contributes to beautification of urban environments.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Supports local businesses by increasing foot traffic.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Parklets - Sacramento Area Bicycle Advocates">
            <a:extLst>
              <a:ext uri="{FF2B5EF4-FFF2-40B4-BE49-F238E27FC236}">
                <a16:creationId xmlns:a16="http://schemas.microsoft.com/office/drawing/2014/main" id="{9AE398E7-40E1-E69D-1CAB-3DEDEE3E6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14" y="4221380"/>
            <a:ext cx="3789153" cy="252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klets | National Association of City Transportation Officials">
            <a:extLst>
              <a:ext uri="{FF2B5EF4-FFF2-40B4-BE49-F238E27FC236}">
                <a16:creationId xmlns:a16="http://schemas.microsoft.com/office/drawing/2014/main" id="{3AC4C545-E5F2-CF20-1F69-E7D103BC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8" y="4163376"/>
            <a:ext cx="3876159" cy="25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48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8660" y="-10632"/>
            <a:ext cx="9165236" cy="1346452"/>
            <a:chOff x="-18659" y="-10632"/>
            <a:chExt cx="9158485" cy="1346452"/>
          </a:xfrm>
          <a:solidFill>
            <a:schemeClr val="accent5"/>
          </a:solidFill>
        </p:grpSpPr>
        <p:sp>
          <p:nvSpPr>
            <p:cNvPr id="2" name="Rectangle 1"/>
            <p:cNvSpPr/>
            <p:nvPr/>
          </p:nvSpPr>
          <p:spPr>
            <a:xfrm>
              <a:off x="-18659" y="-10632"/>
              <a:ext cx="9155910" cy="1346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404" b="0" i="0" u="none" strike="noStrike" kern="1200" cap="none" spc="0" normalizeH="0" baseline="0" noProof="0">
                <a:ln>
                  <a:noFill/>
                </a:ln>
                <a:solidFill>
                  <a:srgbClr val="297F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itle 2"/>
            <p:cNvSpPr txBox="1">
              <a:spLocks/>
            </p:cNvSpPr>
            <p:nvPr/>
          </p:nvSpPr>
          <p:spPr>
            <a:xfrm>
              <a:off x="-2587" y="253788"/>
              <a:ext cx="9142413" cy="42724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AFAFA"/>
                  </a:solidFill>
                  <a:latin typeface="Calibri" panose="020F0502020204030204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RED BANK PARKLET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AFAFA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OVERVIEW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68385" y="6466283"/>
            <a:ext cx="472950" cy="275858"/>
          </a:xfrm>
        </p:spPr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2F35B-BDBD-4AA9-A30C-B9A65E4CB5D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F1AA4C-C2BD-10E3-B86D-4B4A2DE8DA60}"/>
              </a:ext>
            </a:extLst>
          </p:cNvPr>
          <p:cNvSpPr txBox="1">
            <a:spLocks/>
          </p:cNvSpPr>
          <p:nvPr/>
        </p:nvSpPr>
        <p:spPr>
          <a:xfrm>
            <a:off x="619319" y="1907988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291CD-F164-23CB-EF46-09CEBF8309F0}"/>
              </a:ext>
            </a:extLst>
          </p:cNvPr>
          <p:cNvSpPr txBox="1"/>
          <p:nvPr/>
        </p:nvSpPr>
        <p:spPr>
          <a:xfrm>
            <a:off x="-405073" y="1633031"/>
            <a:ext cx="953974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1200"/>
              </a:spcAft>
            </a:pPr>
            <a:endParaRPr lang="en-US" sz="20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49710-3F64-89FA-AA94-60EAA463670C}"/>
              </a:ext>
            </a:extLst>
          </p:cNvPr>
          <p:cNvSpPr txBox="1"/>
          <p:nvPr/>
        </p:nvSpPr>
        <p:spPr>
          <a:xfrm>
            <a:off x="9331" y="1215050"/>
            <a:ext cx="9289943" cy="309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Red Bank RiverCenter applied and secured $30,000 MSNJ District Transformation Grant for parklet design and installation.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Red Bank RiverCenter proposed the use of the area behind the flexible delineators along Monmouth 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Red Bank RiverCenter tasked </a:t>
            </a:r>
            <a:r>
              <a:rPr lang="en-US" sz="1600" dirty="0" err="1">
                <a:solidFill>
                  <a:schemeClr val="accent5"/>
                </a:solidFill>
              </a:rPr>
              <a:t>ENGenuity</a:t>
            </a:r>
            <a:r>
              <a:rPr lang="en-US" sz="1600" dirty="0">
                <a:solidFill>
                  <a:schemeClr val="accent5"/>
                </a:solidFill>
              </a:rPr>
              <a:t> Infrastructure with the civil design and Danielle Boyle with the landscape design.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Red Bank RiverCenter requests the use of one parking spot.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endParaRPr lang="en-US" sz="1600" i="1" dirty="0">
              <a:solidFill>
                <a:schemeClr val="accent5"/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055F3-9EC9-54A2-C38A-C293A6826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759" y="3481727"/>
            <a:ext cx="5944481" cy="33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8660" y="-10632"/>
            <a:ext cx="9162660" cy="1330474"/>
            <a:chOff x="-18659" y="-10632"/>
            <a:chExt cx="9155910" cy="1346452"/>
          </a:xfrm>
          <a:solidFill>
            <a:schemeClr val="accent3"/>
          </a:solidFill>
        </p:grpSpPr>
        <p:sp>
          <p:nvSpPr>
            <p:cNvPr id="2" name="Rectangle 1"/>
            <p:cNvSpPr/>
            <p:nvPr/>
          </p:nvSpPr>
          <p:spPr>
            <a:xfrm>
              <a:off x="-18659" y="-10632"/>
              <a:ext cx="9155910" cy="13464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404" b="0" i="0" u="none" strike="noStrike" kern="1200" cap="none" spc="0" normalizeH="0" baseline="0" noProof="0">
                <a:ln>
                  <a:noFill/>
                </a:ln>
                <a:solidFill>
                  <a:srgbClr val="297F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itle 2"/>
            <p:cNvSpPr txBox="1">
              <a:spLocks/>
            </p:cNvSpPr>
            <p:nvPr/>
          </p:nvSpPr>
          <p:spPr>
            <a:xfrm>
              <a:off x="-18659" y="467412"/>
              <a:ext cx="9142413" cy="472155"/>
            </a:xfrm>
            <a:prstGeom prst="rect">
              <a:avLst/>
            </a:prstGeom>
            <a:grpFill/>
          </p:spPr>
          <p:txBody>
            <a:bodyPr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AFAFA"/>
                  </a:solidFill>
                  <a:latin typeface="Calibri" panose="020F0502020204030204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RED BANK PARKLET FEATURES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2F35B-BDBD-4AA9-A30C-B9A65E4CB5D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F1AA4C-C2BD-10E3-B86D-4B4A2DE8DA6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3166D-30EA-DE2A-B18D-2ECA47E0346F}"/>
              </a:ext>
            </a:extLst>
          </p:cNvPr>
          <p:cNvSpPr txBox="1"/>
          <p:nvPr/>
        </p:nvSpPr>
        <p:spPr>
          <a:xfrm>
            <a:off x="9331" y="1215050"/>
            <a:ext cx="9162661" cy="309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Parklet Curb extends to 2’ back from the existing yellow line and 6.75’ at its largest width.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The curb extension is limited by a NJ Transit Bus turning template since there is a NJ Transit Bus Stop located here.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NJ Transit agreed to a 20’ open space for the bus to pick pedestrian up allowing for ADA access.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Parklet includes Benches, Tables, Brick Pavers, Bike Racks, Trash Cans, Lights and beautiful Plantings.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Includes removal of flexible bollards and signs.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accent5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982725-A3FE-6067-FACD-819E0837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14" y="3618045"/>
            <a:ext cx="8100204" cy="2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87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F1AA4C-C2BD-10E3-B86D-4B4A2DE8DA6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2F35B-BDBD-4AA9-A30C-B9A65E4CB5D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3C01E-F8A0-E14C-0CB0-44F0973A8AFB}"/>
              </a:ext>
            </a:extLst>
          </p:cNvPr>
          <p:cNvSpPr txBox="1"/>
          <p:nvPr/>
        </p:nvSpPr>
        <p:spPr>
          <a:xfrm>
            <a:off x="9331" y="1215050"/>
            <a:ext cx="9162661" cy="198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Parklet Benches are Bancal Style Backed (2) and Backless (1) Benches manufactured by Landscape Forms.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Parklet Table is Bancal Style ADA compliant Table (1) manufactured by Landscape Forms.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The wood is IPE Wood and frame is powder coated </a:t>
            </a:r>
            <a:r>
              <a:rPr lang="en-US" sz="1600" dirty="0" err="1">
                <a:solidFill>
                  <a:schemeClr val="accent5"/>
                </a:solidFill>
              </a:rPr>
              <a:t>Stormcloud</a:t>
            </a:r>
            <a:r>
              <a:rPr lang="en-US" sz="1600" dirty="0">
                <a:solidFill>
                  <a:schemeClr val="accent5"/>
                </a:solidFill>
              </a:rPr>
              <a:t> metallic (Dark Grey).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74F0F89-A2C3-39B7-A161-6319E2450275}"/>
              </a:ext>
            </a:extLst>
          </p:cNvPr>
          <p:cNvSpPr txBox="1">
            <a:spLocks/>
          </p:cNvSpPr>
          <p:nvPr/>
        </p:nvSpPr>
        <p:spPr>
          <a:xfrm>
            <a:off x="-2576" y="0"/>
            <a:ext cx="9149152" cy="135434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AFAFA"/>
              </a:solidFill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AFAFA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RED BANK PARKLET – TABLE AND BENCHES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D77C24-458A-5F19-B28E-1CF0D6AE8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93" y="3027873"/>
            <a:ext cx="4520889" cy="3223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E7FDB9-6EAB-A7D1-7708-14E5ECE1C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852" y="3027872"/>
            <a:ext cx="4646616" cy="32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900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8660" y="-10632"/>
            <a:ext cx="9162660" cy="1330474"/>
            <a:chOff x="-18659" y="-10632"/>
            <a:chExt cx="9155910" cy="1346452"/>
          </a:xfrm>
          <a:solidFill>
            <a:schemeClr val="accent3"/>
          </a:solidFill>
        </p:grpSpPr>
        <p:sp>
          <p:nvSpPr>
            <p:cNvPr id="2" name="Rectangle 1"/>
            <p:cNvSpPr/>
            <p:nvPr/>
          </p:nvSpPr>
          <p:spPr>
            <a:xfrm>
              <a:off x="-18659" y="-10632"/>
              <a:ext cx="9155910" cy="13464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404" b="0" i="0" u="none" strike="noStrike" kern="1200" cap="none" spc="0" normalizeH="0" baseline="0" noProof="0">
                <a:ln>
                  <a:noFill/>
                </a:ln>
                <a:solidFill>
                  <a:srgbClr val="297F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itle 2"/>
            <p:cNvSpPr txBox="1">
              <a:spLocks/>
            </p:cNvSpPr>
            <p:nvPr/>
          </p:nvSpPr>
          <p:spPr>
            <a:xfrm>
              <a:off x="-18659" y="467412"/>
              <a:ext cx="9142413" cy="472155"/>
            </a:xfrm>
            <a:prstGeom prst="rect">
              <a:avLst/>
            </a:prstGeom>
            <a:grpFill/>
          </p:spPr>
          <p:txBody>
            <a:bodyPr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AFAFA"/>
                  </a:solidFill>
                  <a:latin typeface="Calibri" panose="020F0502020204030204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RED BANK PARKLET – PAVERS, BIKE RACK, TRASH CAN, LIGHTING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2F35B-BDBD-4AA9-A30C-B9A65E4CB5D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F1AA4C-C2BD-10E3-B86D-4B4A2DE8DA6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3166D-30EA-DE2A-B18D-2ECA47E0346F}"/>
              </a:ext>
            </a:extLst>
          </p:cNvPr>
          <p:cNvSpPr txBox="1"/>
          <p:nvPr/>
        </p:nvSpPr>
        <p:spPr>
          <a:xfrm>
            <a:off x="9331" y="1215050"/>
            <a:ext cx="9162661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Parklet includes brick pavers in a running bone pattern.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Parklet includes 2 bike racks powder coated black manufactured by </a:t>
            </a:r>
            <a:r>
              <a:rPr lang="en-US" sz="1600" dirty="0" err="1">
                <a:solidFill>
                  <a:schemeClr val="accent5"/>
                </a:solidFill>
              </a:rPr>
              <a:t>Dero</a:t>
            </a:r>
            <a:r>
              <a:rPr lang="en-US" sz="1600" dirty="0">
                <a:solidFill>
                  <a:schemeClr val="accent5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Brand new trash can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Brand new light pole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4DF-133D-4C2F-7926-FA5EC6F5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243" y="3096302"/>
            <a:ext cx="4484561" cy="3201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D835E2-B842-99F0-454C-38F571271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83" y="3096302"/>
            <a:ext cx="4723006" cy="32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22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F1AA4C-C2BD-10E3-B86D-4B4A2DE8DA6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2F35B-BDBD-4AA9-A30C-B9A65E4CB5D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3C01E-F8A0-E14C-0CB0-44F0973A8AFB}"/>
              </a:ext>
            </a:extLst>
          </p:cNvPr>
          <p:cNvSpPr txBox="1"/>
          <p:nvPr/>
        </p:nvSpPr>
        <p:spPr>
          <a:xfrm>
            <a:off x="0" y="688389"/>
            <a:ext cx="9162661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Parklet planting area will be surrounded by an iron tree guard on three sides except the roadside.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Plantings include: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Sunburst Honey Locust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5"/>
                </a:solidFill>
              </a:rPr>
              <a:t>Overdam</a:t>
            </a:r>
            <a:r>
              <a:rPr lang="en-US" sz="1600" dirty="0">
                <a:solidFill>
                  <a:schemeClr val="accent5"/>
                </a:solidFill>
              </a:rPr>
              <a:t> Feather Reed Grass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Sweet Flag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Red Head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Paris Coral Bells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Japanese Anemone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Purple Coneflower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Whirling Butterflies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74F0F89-A2C3-39B7-A161-6319E2450275}"/>
              </a:ext>
            </a:extLst>
          </p:cNvPr>
          <p:cNvSpPr txBox="1">
            <a:spLocks/>
          </p:cNvSpPr>
          <p:nvPr/>
        </p:nvSpPr>
        <p:spPr>
          <a:xfrm>
            <a:off x="-5152" y="168327"/>
            <a:ext cx="9149152" cy="60121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AFAFA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RED BANK PARKLET – PLANTINGS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ustom_tree_guard_boxdetail">
            <a:extLst>
              <a:ext uri="{FF2B5EF4-FFF2-40B4-BE49-F238E27FC236}">
                <a16:creationId xmlns:a16="http://schemas.microsoft.com/office/drawing/2014/main" id="{4803DE67-39EA-1675-E127-33C57D16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45" y="1051354"/>
            <a:ext cx="2820979" cy="211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nburst® Honeylocust (Gleditsia triacanthos 'Suncole') in Inver Grove  Heights, Minnesota (MN) at Gertens">
            <a:extLst>
              <a:ext uri="{FF2B5EF4-FFF2-40B4-BE49-F238E27FC236}">
                <a16:creationId xmlns:a16="http://schemas.microsoft.com/office/drawing/2014/main" id="{5713ADBD-0076-B5CA-CC3B-ECBE2C2F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41" y="1051354"/>
            <a:ext cx="3172459" cy="211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verdam Variegated Feather Reed Grass | Sooner Plant Farm">
            <a:extLst>
              <a:ext uri="{FF2B5EF4-FFF2-40B4-BE49-F238E27FC236}">
                <a16:creationId xmlns:a16="http://schemas.microsoft.com/office/drawing/2014/main" id="{78581470-B983-B15B-AF39-40A4AD2B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45" y="3146831"/>
            <a:ext cx="2022985" cy="20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orus gramineus (Grassy-Leaved Sweet Flag, Japanese Sweetflag, Japanese Sweet  Flag, Slender Sweet Flag) | North Carolina Extension Gardener Plant Toolbox">
            <a:extLst>
              <a:ext uri="{FF2B5EF4-FFF2-40B4-BE49-F238E27FC236}">
                <a16:creationId xmlns:a16="http://schemas.microsoft.com/office/drawing/2014/main" id="{7ADDF16E-E02E-6D49-DA15-7BA71D10C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230" y="3168969"/>
            <a:ext cx="2697313" cy="20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nnisetum alopecuroides 'Red Head' | Stonehouse Nursery">
            <a:extLst>
              <a:ext uri="{FF2B5EF4-FFF2-40B4-BE49-F238E27FC236}">
                <a16:creationId xmlns:a16="http://schemas.microsoft.com/office/drawing/2014/main" id="{3FA172B9-4C72-6BF8-91AD-517CA9A4E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15190"/>
          <a:stretch/>
        </p:blipFill>
        <p:spPr bwMode="auto">
          <a:xfrm>
            <a:off x="7101652" y="3164255"/>
            <a:ext cx="2070340" cy="20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ris Heuchera (Coral Bells) – Southern Idaho Landscape Center">
            <a:extLst>
              <a:ext uri="{FF2B5EF4-FFF2-40B4-BE49-F238E27FC236}">
                <a16:creationId xmlns:a16="http://schemas.microsoft.com/office/drawing/2014/main" id="{864FF246-94CF-19E1-9A5F-3CCF1ABC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5" y="4423062"/>
            <a:ext cx="1970000" cy="1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to Grow and Care for Japanese Anemone Flowers">
            <a:extLst>
              <a:ext uri="{FF2B5EF4-FFF2-40B4-BE49-F238E27FC236}">
                <a16:creationId xmlns:a16="http://schemas.microsoft.com/office/drawing/2014/main" id="{7BD5E8E8-CD3E-C7F6-3589-83736EC42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23"/>
          <a:stretch/>
        </p:blipFill>
        <p:spPr bwMode="auto">
          <a:xfrm>
            <a:off x="3241563" y="5156412"/>
            <a:ext cx="2070340" cy="17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chinacea Purple Coneflower 500 Seeds (Echinacea purpurea) Heirloom">
            <a:extLst>
              <a:ext uri="{FF2B5EF4-FFF2-40B4-BE49-F238E27FC236}">
                <a16:creationId xmlns:a16="http://schemas.microsoft.com/office/drawing/2014/main" id="{096935C5-1DB2-06A4-02B2-C0DA5B3FF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6"/>
          <a:stretch/>
        </p:blipFill>
        <p:spPr bwMode="auto">
          <a:xfrm>
            <a:off x="5311903" y="5156412"/>
            <a:ext cx="1752076" cy="17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aura lindheimeri 'Whirling Butterflies' | Native Sons Wholesale Nursery">
            <a:extLst>
              <a:ext uri="{FF2B5EF4-FFF2-40B4-BE49-F238E27FC236}">
                <a16:creationId xmlns:a16="http://schemas.microsoft.com/office/drawing/2014/main" id="{40BEB6D4-6F31-6F67-2C94-AA6C2155B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r="19217" b="4815"/>
          <a:stretch/>
        </p:blipFill>
        <p:spPr bwMode="auto">
          <a:xfrm>
            <a:off x="7063979" y="5156412"/>
            <a:ext cx="2108013" cy="17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72847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E7C433-5CA3-49D7-8570-494B7EB8069B}"/>
              </a:ext>
            </a:extLst>
          </p:cNvPr>
          <p:cNvSpPr txBox="1"/>
          <p:nvPr/>
        </p:nvSpPr>
        <p:spPr>
          <a:xfrm>
            <a:off x="0" y="0"/>
            <a:ext cx="9174773" cy="63656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2F35B-BDBD-4AA9-A30C-B9A65E4CB5D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48066" y="2667000"/>
            <a:ext cx="66966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50" b="0" i="0" u="none" strike="noStrike" kern="1200" cap="all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j-ea"/>
                <a:cs typeface="+mj-cs"/>
              </a:rPr>
              <a:t>QUESTIONS?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652866" y="2357209"/>
            <a:ext cx="5486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65656">
                  <a:lumMod val="75000"/>
                </a:srgbClr>
              </a:solidFill>
              <a:effectLst/>
              <a:uLnTx/>
              <a:uFillTx/>
              <a:latin typeface="Gill Sans MT Condensed" panose="020B05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12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Harmony_Bright_C1">
      <a:dk1>
        <a:srgbClr val="FAFAFA"/>
      </a:dk1>
      <a:lt1>
        <a:srgbClr val="297F9D"/>
      </a:lt1>
      <a:dk2>
        <a:srgbClr val="44546A"/>
      </a:dk2>
      <a:lt2>
        <a:srgbClr val="565656"/>
      </a:lt2>
      <a:accent1>
        <a:srgbClr val="15A185"/>
      </a:accent1>
      <a:accent2>
        <a:srgbClr val="9BBC57"/>
      </a:accent2>
      <a:accent3>
        <a:srgbClr val="F49D15"/>
      </a:accent3>
      <a:accent4>
        <a:srgbClr val="C0392B"/>
      </a:accent4>
      <a:accent5>
        <a:srgbClr val="44546A"/>
      </a:accent5>
      <a:accent6>
        <a:srgbClr val="FAFAFA"/>
      </a:accent6>
      <a:hlink>
        <a:srgbClr val="191919"/>
      </a:hlink>
      <a:folHlink>
        <a:srgbClr val="19191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2787</TotalTime>
  <Words>413</Words>
  <Application>Microsoft Macintosh PowerPoint</Application>
  <PresentationFormat>On-screen Show (4:3)</PresentationFormat>
  <Paragraphs>63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Franklin Gothic Medium Cond</vt:lpstr>
      <vt:lpstr>Gill Sans MT Condensed</vt:lpstr>
      <vt:lpstr>Open Sans</vt:lpstr>
      <vt:lpstr>Open Sans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Asbury Park Wastewater Flow Evaluation</dc:title>
  <dc:creator>Michael Keane</dc:creator>
  <cp:lastModifiedBy>Bob Zuckerman</cp:lastModifiedBy>
  <cp:revision>94</cp:revision>
  <cp:lastPrinted>2022-06-27T15:16:28Z</cp:lastPrinted>
  <dcterms:created xsi:type="dcterms:W3CDTF">2022-06-13T20:29:31Z</dcterms:created>
  <dcterms:modified xsi:type="dcterms:W3CDTF">2024-03-14T19:32:52Z</dcterms:modified>
</cp:coreProperties>
</file>